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8" r:id="rId21"/>
    <p:sldId id="280" r:id="rId22"/>
    <p:sldId id="281" r:id="rId23"/>
    <p:sldId id="282" r:id="rId24"/>
    <p:sldId id="274" r:id="rId25"/>
    <p:sldId id="277" r:id="rId26"/>
    <p:sldId id="275" r:id="rId27"/>
    <p:sldId id="27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94624" autoAdjust="0"/>
  </p:normalViewPr>
  <p:slideViewPr>
    <p:cSldViewPr>
      <p:cViewPr varScale="1">
        <p:scale>
          <a:sx n="84" d="100"/>
          <a:sy n="84" d="100"/>
        </p:scale>
        <p:origin x="1512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9BD48-47BB-47D8-A379-7E6945EE02B1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FC140-278A-4C23-8426-74D7BD441F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1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C140-278A-4C23-8426-74D7BD441F2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211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F8A514-F235-40D3-8EE8-F6D62138D05B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00D76D0-7994-42B3-9CFE-80675A0B0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2088232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67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>Онлайн-проєкти</a:t>
            </a:r>
            <a:r>
              <a:rPr lang="uk-UA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/>
            </a:r>
            <a:br>
              <a:rPr lang="uk-UA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</a:br>
            <a:r>
              <a:rPr lang="uk-UA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> інформаційно-бібліографічного відділу</a:t>
            </a:r>
            <a:r>
              <a:rPr lang="uk-UA" sz="4400" dirty="0" smtClean="0">
                <a:latin typeface="a_Alterna" pitchFamily="34" charset="-52"/>
              </a:rPr>
              <a:t/>
            </a:r>
            <a:br>
              <a:rPr lang="uk-UA" sz="4400" dirty="0" smtClean="0">
                <a:latin typeface="a_Alterna" pitchFamily="34" charset="-52"/>
              </a:rPr>
            </a:br>
            <a:endParaRPr lang="ru-RU" sz="4400" dirty="0">
              <a:latin typeface="a_Alterna" pitchFamily="34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8712968" cy="446449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#</a:t>
            </a:r>
            <a:r>
              <a:rPr lang="uk-UA" sz="4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Бібліогурманіка</a:t>
            </a:r>
            <a:r>
              <a:rPr lang="uk-UA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: апетитне читання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uk-UA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     </a:t>
            </a: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#</a:t>
            </a:r>
            <a:r>
              <a:rPr lang="uk-UA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Гарний настрій з новинкою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uk-UA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            </a:t>
            </a: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#</a:t>
            </a:r>
            <a:r>
              <a:rPr lang="uk-UA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Письменник святкує ювілей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uk-UA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                               </a:t>
            </a: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#</a:t>
            </a:r>
            <a:r>
              <a:rPr lang="uk-UA" sz="4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Інфознайко</a:t>
            </a:r>
            <a:endParaRPr lang="uk-UA" sz="40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AllianceC" pitchFamily="2" charset="0"/>
            </a:endParaRP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 </a:t>
            </a:r>
          </a:p>
          <a:p>
            <a:pPr algn="l">
              <a:lnSpc>
                <a:spcPct val="150000"/>
              </a:lnSpc>
            </a:pP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   </a:t>
            </a:r>
            <a:endParaRPr lang="ru-RU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AllianceC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 БИБЛИОГРАФЫ\Документы\Онлайн-проєкти інформаційно-бібліографічного відділу\Скріни\Нові книги фейсбу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>#</a:t>
            </a:r>
            <a:r>
              <a:rPr lang="uk-UA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>Письменник святкує ювілей</a:t>
            </a:r>
            <a:endParaRPr lang="ru-RU" dirty="0">
              <a:latin typeface="a_Alterna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556793"/>
            <a:ext cx="65856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 smtClean="0">
              <a:solidFill>
                <a:schemeClr val="accent6">
                  <a:lumMod val="20000"/>
                  <a:lumOff val="80000"/>
                </a:schemeClr>
              </a:solidFill>
              <a:latin typeface="AllianceC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Експрес-інформації </a:t>
            </a:r>
          </a:p>
          <a:p>
            <a:pPr algn="ctr">
              <a:lnSpc>
                <a:spcPct val="150000"/>
              </a:lnSpc>
            </a:pP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про життя та творчість письменників-ювілярів</a:t>
            </a:r>
            <a:r>
              <a:rPr lang="uk-UA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</a:t>
            </a:r>
            <a:endParaRPr lang="ru-RU" sz="4400" dirty="0">
              <a:solidFill>
                <a:schemeClr val="accent6">
                  <a:lumMod val="20000"/>
                  <a:lumOff val="80000"/>
                </a:schemeClr>
              </a:solidFill>
              <a:latin typeface="AllianceC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 БИБЛИОГРАФЫ\Документы\Онлайн-проєкти інформаційно-бібліографічного відділу\Скріни\Кримськи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257300"/>
            <a:ext cx="12192000" cy="937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окументы БИБЛИОГРАФЫ\Документы\Онлайн-проєкти інформаційно-бібліографічного відділу\Скріни\Кримський список.png"/>
          <p:cNvPicPr>
            <a:picLocks noChangeAspect="1" noChangeArrowheads="1"/>
          </p:cNvPicPr>
          <p:nvPr/>
        </p:nvPicPr>
        <p:blipFill>
          <a:blip r:embed="rId2" cstate="print"/>
          <a:srcRect l="1772" r="1367"/>
          <a:stretch>
            <a:fillRect/>
          </a:stretch>
        </p:blipFill>
        <p:spPr bwMode="auto">
          <a:xfrm>
            <a:off x="-1692696" y="-3339752"/>
            <a:ext cx="11809312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 БИБЛИОГРАФЫ\Документы\Онлайн-проєкти інформаційно-бібліографічного відділу\Скріни\Підмогильни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257300"/>
            <a:ext cx="12192000" cy="937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>#</a:t>
            </a:r>
            <a:r>
              <a:rPr lang="uk-UA" sz="4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>Інфознайко</a:t>
            </a:r>
            <a:endParaRPr lang="ru-RU" dirty="0">
              <a:latin typeface="a_Alterna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276872"/>
            <a:ext cx="67687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Експрес-інформації </a:t>
            </a:r>
          </a:p>
          <a:p>
            <a:pPr algn="ctr">
              <a:lnSpc>
                <a:spcPct val="150000"/>
              </a:lnSpc>
            </a:pP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про цікаві факти та події</a:t>
            </a:r>
            <a:endParaRPr lang="ru-RU" sz="4400" b="1" dirty="0">
              <a:solidFill>
                <a:schemeClr val="accent6">
                  <a:lumMod val="20000"/>
                  <a:lumOff val="80000"/>
                </a:schemeClr>
              </a:solidFill>
              <a:latin typeface="AllianceC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1026" name="Picture 2" descr="D:\Документы БИБЛИОГРАФЫ\Документы\Онлайн-проєкти інформаційно-бібліографічного відділу\Скріни\Вернадський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257300"/>
            <a:ext cx="12192000" cy="937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 БИБЛИОГРАФЫ\Документы\Онлайн-проєкти інформаційно-бібліографічного відділу\Скріни\Вернадськи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 БИБЛИОГРАФЫ\Документы\Онлайн-проєкти інформаційно-бібліографічного відділу\Скріни\інфознайк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257300"/>
            <a:ext cx="12192000" cy="937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 БИБЛИОГРАФЫ\Документы\Онлайн-проєкти інформаційно-бібліографічного відділу\Скріни\Тутанхам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257300"/>
            <a:ext cx="12192000" cy="937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9675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_Alterna" pitchFamily="34" charset="-52"/>
              </a:rPr>
              <a:t>#</a:t>
            </a:r>
            <a:r>
              <a:rPr lang="uk-UA" sz="4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_Alterna" pitchFamily="34" charset="-52"/>
              </a:rPr>
              <a:t>Бібліогурманіка</a:t>
            </a:r>
            <a:r>
              <a:rPr lang="uk-UA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_Alterna" pitchFamily="34" charset="-52"/>
              </a:rPr>
              <a:t>: апетитне читання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709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Анотовані списки книг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дитячих книжкових серій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 БИБЛИОГРАФЫ\Фото відділу\Інфознайко Бліц-хвилинка\IMG_0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412776"/>
            <a:ext cx="11641760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5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8" y="0"/>
            <a:ext cx="6804248" cy="35926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84984"/>
            <a:ext cx="7596336" cy="37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171400"/>
            <a:ext cx="7824198" cy="3672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140968"/>
            <a:ext cx="8728428" cy="42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 БИБЛИОГРАФЫ\Документы\Онлайн-проєкти інформаційно-бібліографічного відділу\Скріни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 БИБЛИОГРАФЫ\Документы\Онлайн-проєкти інформаційно-бібліографічного відділу\116433327_1651967608303595_320086891589178262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747464"/>
            <a:ext cx="5400600" cy="8129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 БИБЛИОГРАФЫ\Документы\Онлайн-проєкти інформаційно-бібліографічного відділу\Скріни\Спис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окументы БИБЛИОГРАФЫ\Документы\Онлайн-проєкти інформаційно-бібліографічного відділу\Скріни\Список фейсбу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-171450"/>
            <a:ext cx="9144000" cy="702945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6400" b="1" dirty="0" smtClean="0">
              <a:latin typeface="a_AntiqueTrady" pitchFamily="18" charset="-52"/>
            </a:endParaRPr>
          </a:p>
          <a:p>
            <a:pPr algn="ctr">
              <a:buNone/>
            </a:pPr>
            <a:r>
              <a:rPr lang="ru-RU" sz="6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Шановні</a:t>
            </a:r>
            <a:r>
              <a:rPr lang="ru-RU" sz="6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поціновувачі</a:t>
            </a:r>
            <a:r>
              <a:rPr lang="ru-RU" sz="6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гарної</a:t>
            </a:r>
            <a:r>
              <a:rPr lang="ru-RU" sz="6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книги!</a:t>
            </a:r>
          </a:p>
          <a:p>
            <a:pPr marL="85725" indent="50800">
              <a:buNone/>
              <a:tabLst>
                <a:tab pos="180975" algn="l"/>
              </a:tabLst>
            </a:pP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     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Представляємо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вашій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увазі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ще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одну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дуже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цікаву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книжкову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серію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.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Її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назва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говорить сама за себе: "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Найкраще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–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дітям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", а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виходить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вона у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видавництві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                "Час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майстрів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",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творчий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колектив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якого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своєю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головною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місією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бачить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створення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книжок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призначених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саме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дітям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книжок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неабияких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а тих,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які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несуть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корисні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             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справжні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знання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розкривають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устрій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світобудови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формують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правильні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образи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дають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досвід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а головне -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залишають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післясмак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від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їх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прочитання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. І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хоча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серія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має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назву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"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Найкраще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–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дітям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",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проте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історії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які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виходять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у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ній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варто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б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читати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дорослим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            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бо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як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кажуть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самі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видавці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: "Книги ми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створюємо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для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дітей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але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так,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щоб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виховувати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</a:p>
          <a:p>
            <a:pPr marL="85725" indent="50800">
              <a:buNone/>
              <a:tabLst>
                <a:tab pos="180975" algn="l"/>
              </a:tabLst>
            </a:pP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              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батьків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". І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ще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один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важливий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момент: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художники-ілюстратори</a:t>
            </a:r>
            <a:endParaRPr lang="ru-RU" sz="6400" dirty="0" smtClean="0">
              <a:solidFill>
                <a:schemeClr val="accent6">
                  <a:lumMod val="20000"/>
                  <a:lumOff val="80000"/>
                </a:schemeClr>
              </a:solidFill>
              <a:latin typeface="a_AntiqueTrady" pitchFamily="18" charset="-52"/>
            </a:endParaRPr>
          </a:p>
          <a:p>
            <a:pPr marL="85725" indent="50800">
              <a:buNone/>
              <a:tabLst>
                <a:tab pos="180975" algn="l"/>
              </a:tabLst>
            </a:pP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              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допомагають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зробити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ці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книги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справжніми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витворами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мистецтва</a:t>
            </a: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.</a:t>
            </a:r>
          </a:p>
          <a:p>
            <a:pPr marL="85725" indent="50800">
              <a:buNone/>
              <a:tabLst>
                <a:tab pos="180975" algn="l"/>
              </a:tabLst>
            </a:pPr>
            <a:r>
              <a:rPr lang="ru-RU" sz="6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               </a:t>
            </a:r>
            <a:endParaRPr lang="ru-RU" sz="38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                         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    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Вільямс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М.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Вельветовий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Кролик,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або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Як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оживають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іграшки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/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               М.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Вільямс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. –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Київ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:Час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майстрів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, 2016. – 32 с. : 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іл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. –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               (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Найкраще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–</a:t>
            </a:r>
            <a:r>
              <a:rPr lang="ru-RU" sz="6800" b="1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дітям</a:t>
            </a:r>
            <a:r>
              <a:rPr lang="ru-RU" sz="6800" b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).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5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                         	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Вперше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надрукована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у 1922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році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багаторазово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перевидана,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екранізована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показана   в 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театрі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по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телебаченню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ця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книга стала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світовим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бестселером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Майже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сто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років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179388" indent="-42863" algn="just">
              <a:lnSpc>
                <a:spcPct val="120000"/>
              </a:lnSpc>
              <a:buNone/>
            </a:pP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вона 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залишається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цікавою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як для маленьких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дітей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так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для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їхніх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батьків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Простий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вельветовий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кролик  став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улюбленою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іграшкою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хлопчика,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який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не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розлучався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ним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ані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вдень,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ані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вночі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Він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не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проміняв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його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які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набагато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красивіші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іграшки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Кролик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відчував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себе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потрібним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цього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був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неймовірно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щасливим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Єдине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що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трохи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засмучувало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це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його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«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несправжність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». Та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щастя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було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зруйноване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хворобою хлопчика.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Малюк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видужав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               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але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лікар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наказав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позбутися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усіх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речей,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що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оточували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хворого. Тому кролику довелось «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загубитися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». І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він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заплакав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справжніми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сльозами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але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не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того,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що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його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можуть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спалити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             а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розлуки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хлопчиком. 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Чи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оживають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іграшки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насправді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?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Хто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врятує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кролика та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здійснить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його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мрію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стати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справжнім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?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Ця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дитяча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казка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має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неабияку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глибину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навчає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бути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справжніми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здатними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любити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прощати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бути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6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потрібними</a:t>
            </a:r>
            <a:r>
              <a:rPr lang="ru-RU" sz="6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pic>
        <p:nvPicPr>
          <p:cNvPr id="4" name="Рисунок 3" descr="krolik-ukr-2018-2d98b62d-club.jpg"/>
          <p:cNvPicPr>
            <a:picLocks noChangeAspect="1"/>
          </p:cNvPicPr>
          <p:nvPr/>
        </p:nvPicPr>
        <p:blipFill>
          <a:blip r:embed="rId2" cstate="print"/>
          <a:srcRect l="20202" t="13636" r="14141" b="13636"/>
          <a:stretch>
            <a:fillRect/>
          </a:stretch>
        </p:blipFill>
        <p:spPr>
          <a:xfrm>
            <a:off x="179512" y="1988840"/>
            <a:ext cx="1521170" cy="18722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Autofit/>
          </a:bodyPr>
          <a:lstStyle/>
          <a:p>
            <a:r>
              <a:rPr lang="ru-RU" sz="6600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Найкраще</a:t>
            </a:r>
            <a:r>
              <a:rPr lang="ru-RU" sz="6600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 – </a:t>
            </a:r>
            <a:r>
              <a:rPr lang="ru-RU" sz="6600" dirty="0" err="1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_AntiqueTrady" pitchFamily="18" charset="-52"/>
              </a:rPr>
              <a:t>дітям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1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окументы БИБЛИОГРАФЫ\Документы\Онлайн-проєкти інформаційно-бібліографічного відділу\Скріни\Серії спис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1323528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 БИБЛИОГРАФЫ\Документы\Онлайн-проєкти інформаційно-бібліографічного відділу\Скріни\серії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257300"/>
            <a:ext cx="12192000" cy="937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>#</a:t>
            </a:r>
            <a:r>
              <a:rPr lang="uk-UA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_Alterna" pitchFamily="34" charset="-52"/>
              </a:rPr>
              <a:t>Гарний настрій з новинкою</a:t>
            </a:r>
            <a:endParaRPr lang="ru-RU" dirty="0">
              <a:latin typeface="a_Alterna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348880"/>
            <a:ext cx="6840760" cy="2019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Анотовані списки </a:t>
            </a:r>
          </a:p>
          <a:p>
            <a:pPr algn="ctr">
              <a:lnSpc>
                <a:spcPct val="150000"/>
              </a:lnSpc>
            </a:pP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lianceC" pitchFamily="2" charset="0"/>
              </a:rPr>
              <a:t>нової літератури </a:t>
            </a:r>
            <a:endParaRPr lang="ru-RU" sz="4400" b="1" dirty="0">
              <a:solidFill>
                <a:schemeClr val="accent6">
                  <a:lumMod val="20000"/>
                  <a:lumOff val="80000"/>
                </a:schemeClr>
              </a:solidFill>
              <a:latin typeface="AllianceC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88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 БИБЛИОГРАФЫ\Документы\Онлайн-проєкти інформаційно-бібліографічного відділу\Скріни\Нові книг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8297</TotalTime>
  <Words>252</Words>
  <Application>Microsoft Office PowerPoint</Application>
  <PresentationFormat>Экран (4:3)</PresentationFormat>
  <Paragraphs>35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a_Alterna</vt:lpstr>
      <vt:lpstr>a_AntiqueTrady</vt:lpstr>
      <vt:lpstr>AllianceC</vt:lpstr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         Онлайн-проєкти  інформаційно-бібліографічного відділу </vt:lpstr>
      <vt:lpstr>#Бібліогурманіка: апетитне читання</vt:lpstr>
      <vt:lpstr>Презентация PowerPoint</vt:lpstr>
      <vt:lpstr>Найкраще – дітям</vt:lpstr>
      <vt:lpstr>Презентация PowerPoint</vt:lpstr>
      <vt:lpstr>Презентация PowerPoint</vt:lpstr>
      <vt:lpstr>#Гарний настрій з новинкою</vt:lpstr>
      <vt:lpstr>Презентация PowerPoint</vt:lpstr>
      <vt:lpstr>Презентация PowerPoint</vt:lpstr>
      <vt:lpstr>Презентация PowerPoint</vt:lpstr>
      <vt:lpstr>#Письменник святкує ювілей</vt:lpstr>
      <vt:lpstr>Презентация PowerPoint</vt:lpstr>
      <vt:lpstr>Презентация PowerPoint</vt:lpstr>
      <vt:lpstr>Презентация PowerPoint</vt:lpstr>
      <vt:lpstr>#Інфознайко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Bibliograf</dc:creator>
  <cp:lastModifiedBy>RePack by SPecialiST</cp:lastModifiedBy>
  <cp:revision>50</cp:revision>
  <dcterms:created xsi:type="dcterms:W3CDTF">2021-03-17T06:58:44Z</dcterms:created>
  <dcterms:modified xsi:type="dcterms:W3CDTF">2021-10-20T05:39:49Z</dcterms:modified>
</cp:coreProperties>
</file>